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52"/>
  </p:notesMasterIdLst>
  <p:handoutMasterIdLst>
    <p:handoutMasterId r:id="rId53"/>
  </p:handoutMasterIdLst>
  <p:sldIdLst>
    <p:sldId id="259" r:id="rId2"/>
    <p:sldId id="260" r:id="rId3"/>
    <p:sldId id="324" r:id="rId4"/>
    <p:sldId id="322" r:id="rId5"/>
    <p:sldId id="323" r:id="rId6"/>
    <p:sldId id="356" r:id="rId7"/>
    <p:sldId id="365" r:id="rId8"/>
    <p:sldId id="364" r:id="rId9"/>
    <p:sldId id="321" r:id="rId10"/>
    <p:sldId id="329" r:id="rId11"/>
    <p:sldId id="326" r:id="rId12"/>
    <p:sldId id="327" r:id="rId13"/>
    <p:sldId id="328" r:id="rId14"/>
    <p:sldId id="361" r:id="rId15"/>
    <p:sldId id="330" r:id="rId16"/>
    <p:sldId id="331" r:id="rId17"/>
    <p:sldId id="332" r:id="rId18"/>
    <p:sldId id="334" r:id="rId19"/>
    <p:sldId id="333" r:id="rId20"/>
    <p:sldId id="335" r:id="rId21"/>
    <p:sldId id="336" r:id="rId22"/>
    <p:sldId id="337" r:id="rId23"/>
    <p:sldId id="338" r:id="rId24"/>
    <p:sldId id="339" r:id="rId25"/>
    <p:sldId id="357" r:id="rId26"/>
    <p:sldId id="340" r:id="rId27"/>
    <p:sldId id="341" r:id="rId28"/>
    <p:sldId id="342" r:id="rId29"/>
    <p:sldId id="359" r:id="rId30"/>
    <p:sldId id="325" r:id="rId31"/>
    <p:sldId id="343" r:id="rId32"/>
    <p:sldId id="344" r:id="rId33"/>
    <p:sldId id="345" r:id="rId34"/>
    <p:sldId id="346" r:id="rId35"/>
    <p:sldId id="347" r:id="rId36"/>
    <p:sldId id="362" r:id="rId37"/>
    <p:sldId id="348" r:id="rId38"/>
    <p:sldId id="349" r:id="rId39"/>
    <p:sldId id="350" r:id="rId40"/>
    <p:sldId id="358" r:id="rId41"/>
    <p:sldId id="354" r:id="rId42"/>
    <p:sldId id="355" r:id="rId43"/>
    <p:sldId id="351" r:id="rId44"/>
    <p:sldId id="269" r:id="rId45"/>
    <p:sldId id="352" r:id="rId46"/>
    <p:sldId id="353" r:id="rId47"/>
    <p:sldId id="319" r:id="rId48"/>
    <p:sldId id="363" r:id="rId49"/>
    <p:sldId id="320" r:id="rId50"/>
    <p:sldId id="36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2880" userDrawn="1">
          <p15:clr>
            <a:srgbClr val="A4A3A4"/>
          </p15:clr>
        </p15:guide>
        <p15:guide id="7" pos="143" userDrawn="1">
          <p15:clr>
            <a:srgbClr val="A4A3A4"/>
          </p15:clr>
        </p15:guide>
        <p15:guide id="8" pos="5616" userDrawn="1">
          <p15:clr>
            <a:srgbClr val="A4A3A4"/>
          </p15:clr>
        </p15:guide>
        <p15:guide id="9" pos="432" userDrawn="1">
          <p15:clr>
            <a:srgbClr val="A4A3A4"/>
          </p15:clr>
        </p15:guide>
        <p15:guide id="10" pos="5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86" autoAdjust="0"/>
  </p:normalViewPr>
  <p:slideViewPr>
    <p:cSldViewPr>
      <p:cViewPr>
        <p:scale>
          <a:sx n="125" d="100"/>
          <a:sy n="125" d="100"/>
        </p:scale>
        <p:origin x="-1230" y="-24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2880"/>
        <p:guide pos="143"/>
        <p:guide pos="5616"/>
        <p:guide pos="432"/>
        <p:guide pos="53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12/27/2017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12/27/2017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4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8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5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9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4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25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030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98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24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25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9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12/27/2017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145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7286958" cy="3329581"/>
          </a:xfrm>
        </p:spPr>
        <p:txBody>
          <a:bodyPr/>
          <a:lstStyle/>
          <a:p>
            <a:pPr algn="r"/>
            <a:r>
              <a:rPr lang="en-US" dirty="0"/>
              <a:t>Take Off Angles</a:t>
            </a:r>
            <a:br>
              <a:rPr lang="en-US" dirty="0"/>
            </a:br>
            <a:r>
              <a:rPr lang="en-US" sz="3600" dirty="0"/>
              <a:t>and </a:t>
            </a:r>
            <a:r>
              <a:rPr lang="en-US" dirty="0"/>
              <a:t> HFTA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5715000"/>
            <a:ext cx="6620968" cy="6858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By Kevan Nason</a:t>
            </a:r>
          </a:p>
          <a:p>
            <a:pPr algn="r"/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N4XL</a:t>
            </a:r>
          </a:p>
        </p:txBody>
      </p:sp>
    </p:spTree>
    <p:extLst>
      <p:ext uri="{BB962C8B-B14F-4D97-AF65-F5344CB8AC3E}">
        <p14:creationId xmlns:p14="http://schemas.microsoft.com/office/powerpoint/2010/main" val="10170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dirty="0"/>
              <a:t>3D Yagi Transmit Lobes</a:t>
            </a:r>
          </a:p>
        </p:txBody>
      </p:sp>
      <p:pic>
        <p:nvPicPr>
          <p:cNvPr id="9" name="5 element yagi 4nec2 antenna pattern - YouTube (36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" end="492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0040" y="1295400"/>
            <a:ext cx="5963920" cy="53408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D</a:t>
            </a:r>
          </a:p>
        </p:txBody>
      </p:sp>
    </p:spTree>
    <p:extLst>
      <p:ext uri="{BB962C8B-B14F-4D97-AF65-F5344CB8AC3E}">
        <p14:creationId xmlns:p14="http://schemas.microsoft.com/office/powerpoint/2010/main" val="26176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sz="3600" dirty="0"/>
              <a:t>Take Off and Arrival Angles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1751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19522"/>
            <a:ext cx="7848600" cy="45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sz="3600" dirty="0"/>
              <a:t>Take Off and </a:t>
            </a:r>
            <a:r>
              <a:rPr lang="en-US" sz="3600" u="sng" dirty="0"/>
              <a:t>ARRIVAL</a:t>
            </a:r>
            <a:r>
              <a:rPr lang="en-US" sz="3600" dirty="0"/>
              <a:t> Angles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31751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1360134"/>
            <a:ext cx="561022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dirty="0"/>
              <a:t>Take Off Angle and Height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C</a:t>
            </a:r>
          </a:p>
        </p:txBody>
      </p:sp>
      <p:pic>
        <p:nvPicPr>
          <p:cNvPr id="2" name="VHF monopole antenna at variable height - 3D radiation pattern - 4NEC2 simulation - YouTube (36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02" end="964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8084" y="1162493"/>
            <a:ext cx="6077116" cy="50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8534400" cy="3595865"/>
          </a:xfrm>
        </p:spPr>
        <p:txBody>
          <a:bodyPr/>
          <a:lstStyle/>
          <a:p>
            <a:pPr algn="ctr"/>
            <a:r>
              <a:rPr lang="en-US" sz="6000" dirty="0"/>
              <a:t>HFTA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/>
              <a:t>(HF Terrain Assessment)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4400" dirty="0"/>
              <a:t>The Plot Area</a:t>
            </a:r>
          </a:p>
        </p:txBody>
      </p:sp>
    </p:spTree>
    <p:extLst>
      <p:ext uri="{BB962C8B-B14F-4D97-AF65-F5344CB8AC3E}">
        <p14:creationId xmlns:p14="http://schemas.microsoft.com/office/powerpoint/2010/main" val="41622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dirty="0"/>
              <a:t>Take Off Angle and Height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2" y="2067049"/>
            <a:ext cx="7905916" cy="32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dirty="0"/>
              <a:t>Take Off Angle Graph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74315" y="1286882"/>
            <a:ext cx="5456227" cy="5242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72400" y="1295400"/>
            <a:ext cx="11430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Rotate</a:t>
            </a:r>
          </a:p>
        </p:txBody>
      </p:sp>
    </p:spTree>
    <p:extLst>
      <p:ext uri="{BB962C8B-B14F-4D97-AF65-F5344CB8AC3E}">
        <p14:creationId xmlns:p14="http://schemas.microsoft.com/office/powerpoint/2010/main" val="23735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4000" dirty="0"/>
              <a:t>HFTA Take Off Angle Graph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85" y="1070110"/>
            <a:ext cx="5929831" cy="51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dirty="0"/>
              <a:t>HFTA - Lobe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2" y="1283473"/>
            <a:ext cx="7905916" cy="508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48" y="3429000"/>
            <a:ext cx="2417131" cy="3067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200" y="465275"/>
            <a:ext cx="9906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Lobes</a:t>
            </a:r>
          </a:p>
        </p:txBody>
      </p:sp>
    </p:spTree>
    <p:extLst>
      <p:ext uri="{BB962C8B-B14F-4D97-AF65-F5344CB8AC3E}">
        <p14:creationId xmlns:p14="http://schemas.microsoft.com/office/powerpoint/2010/main" val="21182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4000" dirty="0"/>
              <a:t>HFTA Elevation Statistics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5" y="1524000"/>
            <a:ext cx="7808030" cy="45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66482"/>
          </a:xfrm>
        </p:spPr>
        <p:txBody>
          <a:bodyPr/>
          <a:lstStyle/>
          <a:p>
            <a:r>
              <a:rPr lang="en-US" dirty="0"/>
              <a:t>Why Use HFTA?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3355" y="2133600"/>
            <a:ext cx="7897290" cy="3733807"/>
          </a:xfrm>
        </p:spPr>
        <p:txBody>
          <a:bodyPr/>
          <a:lstStyle/>
          <a:p>
            <a:pPr marL="0" lvl="0" indent="0">
              <a:spcAft>
                <a:spcPts val="1200"/>
              </a:spcAft>
              <a:buNone/>
            </a:pPr>
            <a:r>
              <a:rPr lang="en-US" sz="3200" dirty="0"/>
              <a:t>Have you ever asked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How high should my antenna be?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Is it worth spending a lot more money for a taller tower?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My tower is 30 ft tall. Is adding 10 ft worth all the work?</a:t>
            </a:r>
          </a:p>
        </p:txBody>
      </p:sp>
    </p:spTree>
    <p:extLst>
      <p:ext uri="{BB962C8B-B14F-4D97-AF65-F5344CB8AC3E}">
        <p14:creationId xmlns:p14="http://schemas.microsoft.com/office/powerpoint/2010/main" val="39125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Lobe &amp; Statistics - </a:t>
            </a:r>
            <a:r>
              <a:rPr lang="en-US" sz="3600" b="1" dirty="0">
                <a:solidFill>
                  <a:srgbClr val="FFFF00"/>
                </a:solidFill>
              </a:rPr>
              <a:t>EU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51773"/>
            <a:ext cx="8077200" cy="51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Lobe &amp; Statistics - </a:t>
            </a:r>
            <a:r>
              <a:rPr lang="en-US" sz="3600" b="1" dirty="0">
                <a:solidFill>
                  <a:srgbClr val="FFFF00"/>
                </a:solidFill>
              </a:rPr>
              <a:t>AS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0" y="1219199"/>
            <a:ext cx="8035820" cy="52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0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30 vs 70 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" y="1180473"/>
            <a:ext cx="7930765" cy="52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5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50-70-180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4" y="1154720"/>
            <a:ext cx="8052492" cy="526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50-70-180 at 11 degrees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38574"/>
            <a:ext cx="8077200" cy="527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6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8534400" cy="3595865"/>
          </a:xfrm>
        </p:spPr>
        <p:txBody>
          <a:bodyPr/>
          <a:lstStyle/>
          <a:p>
            <a:pPr algn="ctr"/>
            <a:r>
              <a:rPr lang="en-US" sz="6000" dirty="0"/>
              <a:t>HFTA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/>
              <a:t>(HF Terrain Assessment)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4400" dirty="0"/>
              <a:t>Stacks</a:t>
            </a:r>
          </a:p>
        </p:txBody>
      </p:sp>
    </p:spTree>
    <p:extLst>
      <p:ext uri="{BB962C8B-B14F-4D97-AF65-F5344CB8AC3E}">
        <p14:creationId xmlns:p14="http://schemas.microsoft.com/office/powerpoint/2010/main" val="37918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70/140 ft Stack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2" y="1089478"/>
            <a:ext cx="8316516" cy="531132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6248400" y="4648200"/>
            <a:ext cx="2329458" cy="147732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Can use one or both antennas</a:t>
            </a:r>
          </a:p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Combo shows higher angle rejection</a:t>
            </a:r>
          </a:p>
        </p:txBody>
      </p:sp>
    </p:spTree>
    <p:extLst>
      <p:ext uri="{BB962C8B-B14F-4D97-AF65-F5344CB8AC3E}">
        <p14:creationId xmlns:p14="http://schemas.microsoft.com/office/powerpoint/2010/main" val="39383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35/70 ft Stack to 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2" y="914400"/>
            <a:ext cx="7784537" cy="543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sz="3600" dirty="0"/>
              <a:t>HFTA – 35/70 ft Out of Phase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" y="6507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0" y="1071282"/>
            <a:ext cx="8732021" cy="5177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4724400"/>
            <a:ext cx="21336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the 70 ft antenna is out of phase</a:t>
            </a:r>
          </a:p>
        </p:txBody>
      </p:sp>
    </p:spTree>
    <p:extLst>
      <p:ext uri="{BB962C8B-B14F-4D97-AF65-F5344CB8AC3E}">
        <p14:creationId xmlns:p14="http://schemas.microsoft.com/office/powerpoint/2010/main" val="14897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57400"/>
            <a:ext cx="8534400" cy="3595865"/>
          </a:xfrm>
        </p:spPr>
        <p:txBody>
          <a:bodyPr/>
          <a:lstStyle/>
          <a:p>
            <a:pPr algn="ctr"/>
            <a:r>
              <a:rPr lang="en-US" sz="6000" dirty="0"/>
              <a:t>HFTA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3200" dirty="0"/>
              <a:t>(HF Terrain Assessment)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4400" dirty="0"/>
              <a:t>Terrain Effects</a:t>
            </a:r>
          </a:p>
        </p:txBody>
      </p:sp>
    </p:spTree>
    <p:extLst>
      <p:ext uri="{BB962C8B-B14F-4D97-AF65-F5344CB8AC3E}">
        <p14:creationId xmlns:p14="http://schemas.microsoft.com/office/powerpoint/2010/main" val="37964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766482"/>
          </a:xfrm>
        </p:spPr>
        <p:txBody>
          <a:bodyPr/>
          <a:lstStyle/>
          <a:p>
            <a:r>
              <a:rPr lang="en-US" dirty="0"/>
              <a:t>Why Use HFTA?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70956" y="1676400"/>
            <a:ext cx="8202089" cy="4267200"/>
          </a:xfrm>
        </p:spPr>
        <p:txBody>
          <a:bodyPr>
            <a:noAutofit/>
          </a:bodyPr>
          <a:lstStyle/>
          <a:p>
            <a:r>
              <a:rPr lang="en-US" sz="3000" dirty="0"/>
              <a:t>I’m about to buy a house. Is it in a good location for HF radio?</a:t>
            </a:r>
          </a:p>
          <a:p>
            <a:pPr lvl="0"/>
            <a:r>
              <a:rPr lang="en-US" sz="3000" dirty="0"/>
              <a:t>Bob and I have the same antenna at the same height. We both run 100 watts. He lives 3 miles from me and often works Japan when I can’t. Why?</a:t>
            </a:r>
          </a:p>
          <a:p>
            <a:pPr lvl="0"/>
            <a:r>
              <a:rPr lang="en-US" sz="3000" dirty="0"/>
              <a:t>What antenna changes do I have to make to reach JA?</a:t>
            </a:r>
          </a:p>
        </p:txBody>
      </p:sp>
    </p:spTree>
    <p:extLst>
      <p:ext uri="{BB962C8B-B14F-4D97-AF65-F5344CB8AC3E}">
        <p14:creationId xmlns:p14="http://schemas.microsoft.com/office/powerpoint/2010/main" val="31149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Terrain effects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79478"/>
            <a:ext cx="7010400" cy="5013311"/>
          </a:xfrm>
        </p:spPr>
      </p:pic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A</a:t>
            </a:r>
          </a:p>
        </p:txBody>
      </p:sp>
    </p:spTree>
    <p:extLst>
      <p:ext uri="{BB962C8B-B14F-4D97-AF65-F5344CB8AC3E}">
        <p14:creationId xmlns:p14="http://schemas.microsoft.com/office/powerpoint/2010/main" val="30097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51955"/>
            <a:ext cx="7055380" cy="842682"/>
          </a:xfrm>
        </p:spPr>
        <p:txBody>
          <a:bodyPr/>
          <a:lstStyle/>
          <a:p>
            <a:r>
              <a:rPr lang="en-US" dirty="0"/>
              <a:t>Terrain effects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060640"/>
            <a:ext cx="5715000" cy="5728049"/>
          </a:xfrm>
        </p:spPr>
      </p:pic>
    </p:spTree>
    <p:extLst>
      <p:ext uri="{BB962C8B-B14F-4D97-AF65-F5344CB8AC3E}">
        <p14:creationId xmlns:p14="http://schemas.microsoft.com/office/powerpoint/2010/main" val="19717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Terrain effects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7" y="1600200"/>
            <a:ext cx="6921126" cy="4566679"/>
          </a:xfrm>
        </p:spPr>
      </p:pic>
    </p:spTree>
    <p:extLst>
      <p:ext uri="{BB962C8B-B14F-4D97-AF65-F5344CB8AC3E}">
        <p14:creationId xmlns:p14="http://schemas.microsoft.com/office/powerpoint/2010/main" val="225065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Terrain effects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20188"/>
            <a:ext cx="7106479" cy="4800600"/>
          </a:xfrm>
        </p:spPr>
      </p:pic>
      <p:sp>
        <p:nvSpPr>
          <p:cNvPr id="7" name="TextBox 6"/>
          <p:cNvSpPr txBox="1"/>
          <p:nvPr/>
        </p:nvSpPr>
        <p:spPr>
          <a:xfrm>
            <a:off x="1828800" y="45720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EU</a:t>
            </a:r>
          </a:p>
        </p:txBody>
      </p:sp>
    </p:spTree>
    <p:extLst>
      <p:ext uri="{BB962C8B-B14F-4D97-AF65-F5344CB8AC3E}">
        <p14:creationId xmlns:p14="http://schemas.microsoft.com/office/powerpoint/2010/main" val="2196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1" y="1332510"/>
            <a:ext cx="7645798" cy="4915890"/>
          </a:xfr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Terrain effects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SA</a:t>
            </a:r>
          </a:p>
        </p:txBody>
      </p:sp>
    </p:spTree>
    <p:extLst>
      <p:ext uri="{BB962C8B-B14F-4D97-AF65-F5344CB8AC3E}">
        <p14:creationId xmlns:p14="http://schemas.microsoft.com/office/powerpoint/2010/main" val="8861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N4XL to EU at 50 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SA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2" y="1295400"/>
            <a:ext cx="8475137" cy="4972384"/>
          </a:xfrm>
        </p:spPr>
      </p:pic>
    </p:spTree>
    <p:extLst>
      <p:ext uri="{BB962C8B-B14F-4D97-AF65-F5344CB8AC3E}">
        <p14:creationId xmlns:p14="http://schemas.microsoft.com/office/powerpoint/2010/main" val="17649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N4XL to SA at 50 ft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SA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2" y="1312984"/>
            <a:ext cx="8490136" cy="4935415"/>
          </a:xfrm>
        </p:spPr>
      </p:pic>
    </p:spTree>
    <p:extLst>
      <p:ext uri="{BB962C8B-B14F-4D97-AF65-F5344CB8AC3E}">
        <p14:creationId xmlns:p14="http://schemas.microsoft.com/office/powerpoint/2010/main" val="10602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N4XL to EU at 50 or 70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SA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" y="1295399"/>
            <a:ext cx="8434649" cy="5063825"/>
          </a:xfrm>
        </p:spPr>
      </p:pic>
    </p:spTree>
    <p:extLst>
      <p:ext uri="{BB962C8B-B14F-4D97-AF65-F5344CB8AC3E}">
        <p14:creationId xmlns:p14="http://schemas.microsoft.com/office/powerpoint/2010/main" val="27948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N4XL to US at 50 or 70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SA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88" y="1255103"/>
            <a:ext cx="8476625" cy="5104122"/>
          </a:xfrm>
        </p:spPr>
      </p:pic>
    </p:spTree>
    <p:extLst>
      <p:ext uri="{BB962C8B-B14F-4D97-AF65-F5344CB8AC3E}">
        <p14:creationId xmlns:p14="http://schemas.microsoft.com/office/powerpoint/2010/main" val="2803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91695" y="217295"/>
            <a:ext cx="7055380" cy="842682"/>
          </a:xfrm>
        </p:spPr>
        <p:txBody>
          <a:bodyPr/>
          <a:lstStyle/>
          <a:p>
            <a:r>
              <a:rPr lang="en-US" sz="3200" dirty="0"/>
              <a:t>N4XL to EU at 50 or 70 ft on 10 </a:t>
            </a:r>
            <a:r>
              <a:rPr lang="en-US" sz="3200" dirty="0" err="1"/>
              <a:t>mtrs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876800"/>
            <a:ext cx="1600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N4XL to SA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14" y="1066801"/>
            <a:ext cx="8434773" cy="5121382"/>
          </a:xfrm>
        </p:spPr>
      </p:pic>
    </p:spTree>
    <p:extLst>
      <p:ext uri="{BB962C8B-B14F-4D97-AF65-F5344CB8AC3E}">
        <p14:creationId xmlns:p14="http://schemas.microsoft.com/office/powerpoint/2010/main" val="10312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23450" y="1676400"/>
            <a:ext cx="7097100" cy="4495800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ARRL Antenna Book, 23</a:t>
            </a:r>
            <a:r>
              <a:rPr lang="en-US" sz="3200" baseline="30000" dirty="0"/>
              <a:t>rd</a:t>
            </a:r>
            <a:r>
              <a:rPr lang="en-US" sz="3200" dirty="0"/>
              <a:t> Edition</a:t>
            </a:r>
          </a:p>
          <a:p>
            <a:pPr marL="514350" lvl="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Operating Instructions for HFTA, version 1.04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en-US" sz="3200" dirty="0"/>
              <a:t>VHF monopole antenna at variable height - 3D radiation pattern - 4NEC2 simulation – EA4FSI</a:t>
            </a:r>
          </a:p>
          <a:p>
            <a:pPr marL="514350" indent="-514350">
              <a:spcAft>
                <a:spcPts val="600"/>
              </a:spcAft>
              <a:buFont typeface="+mj-lt"/>
              <a:buAutoNum type="alphaUcPeriod"/>
            </a:pPr>
            <a:r>
              <a:rPr lang="it-IT" sz="3200" dirty="0"/>
              <a:t>5 element yagi 4nec2 antenna pattern - </a:t>
            </a:r>
            <a:r>
              <a:rPr lang="en-US" sz="3200" dirty="0"/>
              <a:t>Felipe Ceglia</a:t>
            </a:r>
            <a:endParaRPr lang="it-IT" sz="3200" dirty="0"/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lvl="0" indent="-514350">
              <a:buFont typeface="+mj-lt"/>
              <a:buAutoNum type="alphaUcPeriod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784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946683"/>
          </a:xfrm>
        </p:spPr>
        <p:txBody>
          <a:bodyPr/>
          <a:lstStyle/>
          <a:p>
            <a:r>
              <a:rPr lang="en-US" dirty="0"/>
              <a:t>Using HFTA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84710" y="1676400"/>
            <a:ext cx="8202090" cy="4682825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dirty="0"/>
              <a:t>If you have a multi band antenna like a </a:t>
            </a:r>
            <a:r>
              <a:rPr lang="en-US" sz="3200" dirty="0" err="1"/>
              <a:t>tribander</a:t>
            </a:r>
            <a:r>
              <a:rPr lang="en-US" sz="3200" dirty="0"/>
              <a:t> or trapped dipole look at all frequencies and find a good compromise height</a:t>
            </a:r>
          </a:p>
          <a:p>
            <a:pPr lvl="0"/>
            <a:r>
              <a:rPr lang="en-US" sz="3200" dirty="0"/>
              <a:t>Examine performance in several directions </a:t>
            </a:r>
          </a:p>
          <a:p>
            <a:pPr lvl="0"/>
            <a:r>
              <a:rPr lang="en-US" sz="3200" dirty="0"/>
              <a:t>If you can put up more than one antenna, see what combination works best to cover the most angles</a:t>
            </a:r>
          </a:p>
        </p:txBody>
      </p:sp>
    </p:spTree>
    <p:extLst>
      <p:ext uri="{BB962C8B-B14F-4D97-AF65-F5344CB8AC3E}">
        <p14:creationId xmlns:p14="http://schemas.microsoft.com/office/powerpoint/2010/main" val="35061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for Terrain data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23450" y="1676400"/>
            <a:ext cx="7097100" cy="4682825"/>
          </a:xfrm>
        </p:spPr>
        <p:txBody>
          <a:bodyPr>
            <a:normAutofit/>
          </a:bodyPr>
          <a:lstStyle/>
          <a:p>
            <a:r>
              <a:rPr lang="en-US" sz="3200" dirty="0"/>
              <a:t>K6TU website: https://www.k6tu.net/</a:t>
            </a:r>
          </a:p>
          <a:p>
            <a:pPr lvl="1"/>
            <a:r>
              <a:rPr lang="en-US" sz="3000" dirty="0"/>
              <a:t>Free terrain downloads. </a:t>
            </a:r>
          </a:p>
          <a:p>
            <a:pPr lvl="1"/>
            <a:r>
              <a:rPr lang="en-US" sz="3000" dirty="0"/>
              <a:t>Pay for use features such as can integrate HFTA and VOACAP propagation predictions</a:t>
            </a:r>
          </a:p>
          <a:p>
            <a:r>
              <a:rPr lang="en-US" sz="3200" dirty="0" err="1"/>
              <a:t>MicroDEM</a:t>
            </a:r>
            <a:r>
              <a:rPr lang="en-US" sz="3200" dirty="0"/>
              <a:t> - complicated</a:t>
            </a:r>
          </a:p>
        </p:txBody>
      </p:sp>
    </p:spTree>
    <p:extLst>
      <p:ext uri="{BB962C8B-B14F-4D97-AF65-F5344CB8AC3E}">
        <p14:creationId xmlns:p14="http://schemas.microsoft.com/office/powerpoint/2010/main" val="35418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N6BV comments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23450" y="1676400"/>
            <a:ext cx="7097100" cy="4682825"/>
          </a:xfrm>
        </p:spPr>
        <p:txBody>
          <a:bodyPr>
            <a:normAutofit/>
          </a:bodyPr>
          <a:lstStyle/>
          <a:p>
            <a:pPr lvl="0"/>
            <a:r>
              <a:rPr lang="en-US" sz="3200" dirty="0"/>
              <a:t>Accuracy is ± 3 dB so don’t obsess over small differences in plotted results</a:t>
            </a:r>
          </a:p>
          <a:p>
            <a:pPr lvl="0"/>
            <a:r>
              <a:rPr lang="en-US" sz="3200" dirty="0"/>
              <a:t>Verify results by plotting three different heights one foot apart centered around the desired height. Compare those results and throw out any outlier.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B</a:t>
            </a:r>
          </a:p>
        </p:txBody>
      </p:sp>
    </p:spTree>
    <p:extLst>
      <p:ext uri="{BB962C8B-B14F-4D97-AF65-F5344CB8AC3E}">
        <p14:creationId xmlns:p14="http://schemas.microsoft.com/office/powerpoint/2010/main" val="83525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N6BV comments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8200" y="1676400"/>
            <a:ext cx="7696200" cy="4682825"/>
          </a:xfrm>
        </p:spPr>
        <p:txBody>
          <a:bodyPr>
            <a:normAutofit fontScale="92500"/>
          </a:bodyPr>
          <a:lstStyle/>
          <a:p>
            <a:pPr lvl="0"/>
            <a:r>
              <a:rPr lang="en-US" sz="3200" dirty="0"/>
              <a:t>HFTA analyzes horizontal polarization only. Best with directional arrays (Yagi’s and Quads)</a:t>
            </a:r>
          </a:p>
          <a:p>
            <a:pPr lvl="0"/>
            <a:r>
              <a:rPr lang="en-US" sz="3200" dirty="0"/>
              <a:t>Stacked antennas should be more than ½ wavelength apart or false gain will be shown</a:t>
            </a:r>
          </a:p>
          <a:p>
            <a:pPr lvl="0"/>
            <a:r>
              <a:rPr lang="en-US" sz="3200" dirty="0"/>
              <a:t>HFTA does not take into account manmade structures like water towers or buildings.</a:t>
            </a:r>
          </a:p>
          <a:p>
            <a:pPr lvl="0"/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B</a:t>
            </a:r>
          </a:p>
        </p:txBody>
      </p:sp>
    </p:spTree>
    <p:extLst>
      <p:ext uri="{BB962C8B-B14F-4D97-AF65-F5344CB8AC3E}">
        <p14:creationId xmlns:p14="http://schemas.microsoft.com/office/powerpoint/2010/main" val="4833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N6BV comments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23450" y="1676400"/>
            <a:ext cx="7097100" cy="4195481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Elevation angles were computed for all the times over the 11-year solar cycle when each band is actually open. The degree to which the antennas chosen for a particular terrain cover all these angles, the more effective will be those antennas/terrain for all periods of the solar cycle</a:t>
            </a:r>
          </a:p>
          <a:p>
            <a:pPr marL="0" lvl="0" indent="0">
              <a:buNone/>
            </a:pP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B</a:t>
            </a:r>
          </a:p>
        </p:txBody>
      </p:sp>
    </p:spTree>
    <p:extLst>
      <p:ext uri="{BB962C8B-B14F-4D97-AF65-F5344CB8AC3E}">
        <p14:creationId xmlns:p14="http://schemas.microsoft.com/office/powerpoint/2010/main" val="393639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N6BV comments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84710" y="1447800"/>
            <a:ext cx="8125890" cy="4911425"/>
          </a:xfrm>
        </p:spPr>
        <p:txBody>
          <a:bodyPr>
            <a:noAutofit/>
          </a:bodyPr>
          <a:lstStyle/>
          <a:p>
            <a:pPr lvl="0"/>
            <a:r>
              <a:rPr lang="en-US" sz="2800" dirty="0"/>
              <a:t>Figure of Merit (FOM) is only a “snapshot” of a complex situation. You can easily find situations where the elevation response of an antenna over complex terrain is better at low elevation angles than another antenna that has a higher FOM over the entire range of possible elevation angles. Low angles are especially important during periods of low solar activity, when the only possible modes of propagation are low-angle modes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B</a:t>
            </a:r>
          </a:p>
        </p:txBody>
      </p:sp>
    </p:spTree>
    <p:extLst>
      <p:ext uri="{BB962C8B-B14F-4D97-AF65-F5344CB8AC3E}">
        <p14:creationId xmlns:p14="http://schemas.microsoft.com/office/powerpoint/2010/main" val="39328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N6BV comments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90600" y="1371600"/>
            <a:ext cx="7097100" cy="4682825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dirty="0"/>
              <a:t>…if you are using Shuttle Radar Topographic Mission (SRTM) terrain data … recognize that a radar will see the tops of trees in a dense forest, not necessarily seeing the underlying ground.</a:t>
            </a:r>
          </a:p>
          <a:p>
            <a:pPr lvl="0"/>
            <a:r>
              <a:rPr lang="en-US" sz="3200" dirty="0"/>
              <a:t>On Dipoles: … ray tracing is still only done in the forward direction, despite the fact that a dipole is bidirectional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B</a:t>
            </a:r>
          </a:p>
        </p:txBody>
      </p:sp>
    </p:spTree>
    <p:extLst>
      <p:ext uri="{BB962C8B-B14F-4D97-AF65-F5344CB8AC3E}">
        <p14:creationId xmlns:p14="http://schemas.microsoft.com/office/powerpoint/2010/main" val="21963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8506890" cy="842682"/>
          </a:xfrm>
        </p:spPr>
        <p:txBody>
          <a:bodyPr/>
          <a:lstStyle/>
          <a:p>
            <a:r>
              <a:rPr lang="en-US" dirty="0"/>
              <a:t>Summary</a:t>
            </a:r>
            <a:endParaRPr lang="en-US" sz="240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95300" y="1752600"/>
            <a:ext cx="8153400" cy="4419600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</a:pPr>
            <a:r>
              <a:rPr lang="en-US" sz="3200" dirty="0"/>
              <a:t>How well an antenna “plays” depends on take off angle to target area, antenna  height, and local terrain</a:t>
            </a:r>
          </a:p>
          <a:p>
            <a:pPr lvl="0">
              <a:spcBef>
                <a:spcPts val="600"/>
              </a:spcBef>
            </a:pPr>
            <a:r>
              <a:rPr lang="en-US" sz="3200" dirty="0"/>
              <a:t>Lower is sometimes better</a:t>
            </a:r>
          </a:p>
          <a:p>
            <a:pPr lvl="0">
              <a:spcBef>
                <a:spcPts val="600"/>
              </a:spcBef>
            </a:pPr>
            <a:r>
              <a:rPr lang="en-US" sz="3200" dirty="0"/>
              <a:t>More than one antenna per band will help your overall signal presence</a:t>
            </a:r>
          </a:p>
          <a:p>
            <a:pPr lvl="0">
              <a:spcBef>
                <a:spcPts val="600"/>
              </a:spcBef>
            </a:pPr>
            <a:r>
              <a:rPr lang="en-US" sz="3200" dirty="0"/>
              <a:t>Design your antenna farm to cover all angles</a:t>
            </a:r>
          </a:p>
          <a:p>
            <a:pPr lvl="0">
              <a:spcBef>
                <a:spcPts val="6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209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8506890" cy="842682"/>
          </a:xfrm>
        </p:spPr>
        <p:txBody>
          <a:bodyPr/>
          <a:lstStyle/>
          <a:p>
            <a:r>
              <a:rPr lang="en-US" sz="3600" dirty="0"/>
              <a:t>A Parting Thought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766355" y="2133600"/>
            <a:ext cx="5943600" cy="3429000"/>
          </a:xfrm>
        </p:spPr>
        <p:txBody>
          <a:bodyPr>
            <a:normAutofit/>
          </a:bodyPr>
          <a:lstStyle/>
          <a:p>
            <a:pPr marL="0" lvl="0" indent="0">
              <a:spcBef>
                <a:spcPts val="600"/>
              </a:spcBef>
              <a:buNone/>
            </a:pPr>
            <a:r>
              <a:rPr lang="en-US" sz="2800" dirty="0"/>
              <a:t>No antenna will do everything. Each has pros and cons.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sz="2800" dirty="0"/>
          </a:p>
          <a:p>
            <a:pPr marL="0" lvl="0" indent="0">
              <a:spcBef>
                <a:spcPts val="600"/>
              </a:spcBef>
              <a:buNone/>
            </a:pPr>
            <a:r>
              <a:rPr lang="en-US" sz="2800" dirty="0"/>
              <a:t>When someone asks you what antenna they should put up you should answer with a question. “What is it you want to do most?”</a:t>
            </a:r>
          </a:p>
        </p:txBody>
      </p:sp>
    </p:spTree>
    <p:extLst>
      <p:ext uri="{BB962C8B-B14F-4D97-AF65-F5344CB8AC3E}">
        <p14:creationId xmlns:p14="http://schemas.microsoft.com/office/powerpoint/2010/main" val="514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44310" y="5105400"/>
            <a:ext cx="7055380" cy="1295400"/>
          </a:xfrm>
        </p:spPr>
        <p:txBody>
          <a:bodyPr/>
          <a:lstStyle/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234" y="1447800"/>
            <a:ext cx="284153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842682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23450" y="1524000"/>
            <a:ext cx="7097100" cy="46482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lphaUcPeriod" startAt="5"/>
            </a:pPr>
            <a:r>
              <a:rPr lang="en-US" sz="3000" dirty="0"/>
              <a:t>The Radio Propagation, </a:t>
            </a:r>
            <a:r>
              <a:rPr lang="en-US" sz="3000" dirty="0" err="1"/>
              <a:t>Luxorion</a:t>
            </a:r>
            <a:r>
              <a:rPr lang="en-US" sz="3000" dirty="0"/>
              <a:t>, </a:t>
            </a:r>
            <a:r>
              <a:rPr lang="en-US" sz="1800" dirty="0"/>
              <a:t>http://www.astrosurf.com/luxorion/qsl-propa.htm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lphaUcPeriod" startAt="5"/>
            </a:pPr>
            <a:r>
              <a:rPr lang="en-US" sz="3000" dirty="0"/>
              <a:t>Diffraction – wave spreading around an edge, Blog at Wordpress.com, </a:t>
            </a:r>
            <a:r>
              <a:rPr lang="en-US" sz="1400" dirty="0"/>
              <a:t>https://esfsciencenew.wordpress.com/2009/03/26/diffraction-wave-spreading-around-an-edge/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lphaUcPeriod" startAt="5"/>
            </a:pPr>
            <a:r>
              <a:rPr lang="en-US" sz="3000" dirty="0"/>
              <a:t>Low Band </a:t>
            </a:r>
            <a:r>
              <a:rPr lang="en-US" sz="3000" dirty="0" err="1"/>
              <a:t>DXing</a:t>
            </a:r>
            <a:r>
              <a:rPr lang="en-US" sz="3000" dirty="0"/>
              <a:t>, 5</a:t>
            </a:r>
            <a:r>
              <a:rPr lang="en-US" sz="3000" baseline="30000" dirty="0"/>
              <a:t>th</a:t>
            </a:r>
            <a:r>
              <a:rPr lang="en-US" sz="3000" dirty="0"/>
              <a:t> Edition, ON4UN</a:t>
            </a:r>
          </a:p>
          <a:p>
            <a:pPr marL="514350" indent="-514350">
              <a:lnSpc>
                <a:spcPct val="90000"/>
              </a:lnSpc>
              <a:spcAft>
                <a:spcPts val="600"/>
              </a:spcAft>
              <a:buFont typeface="+mj-lt"/>
              <a:buAutoNum type="alphaUcPeriod" startAt="5"/>
            </a:pPr>
            <a:r>
              <a:rPr lang="en-US" sz="3000" dirty="0"/>
              <a:t>HFTA, ARRL, by Dean Straw, N6BV</a:t>
            </a:r>
          </a:p>
          <a:p>
            <a:pPr marL="514350" indent="-514350">
              <a:buFont typeface="+mj-lt"/>
              <a:buAutoNum type="alphaUcPeriod" startAt="5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760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44310" y="3048000"/>
            <a:ext cx="7055380" cy="1614665"/>
          </a:xfrm>
        </p:spPr>
        <p:txBody>
          <a:bodyPr/>
          <a:lstStyle/>
          <a:p>
            <a:pPr algn="ctr"/>
            <a:r>
              <a:rPr lang="en-US" sz="6600" dirty="0">
                <a:latin typeface="Bookman Old Style" panose="02050604050505020204" pitchFamily="18" charset="0"/>
              </a:rPr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22327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0"/>
            <a:ext cx="6096000" cy="1143000"/>
          </a:xfrm>
        </p:spPr>
        <p:txBody>
          <a:bodyPr/>
          <a:lstStyle/>
          <a:p>
            <a:pPr algn="ctr"/>
            <a:r>
              <a:rPr lang="en-US" sz="6000" dirty="0"/>
              <a:t>The Decibel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331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716931"/>
            <a:ext cx="4038600" cy="2252713"/>
          </a:xfrm>
        </p:spPr>
        <p:txBody>
          <a:bodyPr/>
          <a:lstStyle/>
          <a:p>
            <a:pPr algn="ctr"/>
            <a:r>
              <a:rPr lang="en-US" sz="3200" dirty="0"/>
              <a:t>The decibel is a measure of power. It makes it easy to compare things.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3886200" cy="4486174"/>
          </a:xfrm>
        </p:spPr>
      </p:pic>
    </p:spTree>
    <p:extLst>
      <p:ext uri="{BB962C8B-B14F-4D97-AF65-F5344CB8AC3E}">
        <p14:creationId xmlns:p14="http://schemas.microsoft.com/office/powerpoint/2010/main" val="6316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514600"/>
            <a:ext cx="8001000" cy="2400300"/>
          </a:xfrm>
        </p:spPr>
        <p:txBody>
          <a:bodyPr/>
          <a:lstStyle/>
          <a:p>
            <a:pPr algn="ctr"/>
            <a:r>
              <a:rPr lang="en-US" sz="6000" dirty="0"/>
              <a:t>Antenna Patterns &amp; Take Off Angle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61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8580" y="228600"/>
            <a:ext cx="7055380" cy="842682"/>
          </a:xfrm>
        </p:spPr>
        <p:txBody>
          <a:bodyPr/>
          <a:lstStyle/>
          <a:p>
            <a:r>
              <a:rPr lang="en-US" dirty="0"/>
              <a:t>Yagi Transmit Lobes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884" y="635922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Ref. 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195" y="1219200"/>
            <a:ext cx="5795610" cy="520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1209</TotalTime>
  <Words>940</Words>
  <Application>Microsoft Office PowerPoint</Application>
  <PresentationFormat>On-screen Show (4:3)</PresentationFormat>
  <Paragraphs>141</Paragraphs>
  <Slides>50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Ion</vt:lpstr>
      <vt:lpstr>Take Off Angles and  HFTA</vt:lpstr>
      <vt:lpstr>Why Use HFTA?</vt:lpstr>
      <vt:lpstr>Why Use HFTA?</vt:lpstr>
      <vt:lpstr>References</vt:lpstr>
      <vt:lpstr>References</vt:lpstr>
      <vt:lpstr>The Decibel</vt:lpstr>
      <vt:lpstr>The decibel is a measure of power. It makes it easy to compare things.</vt:lpstr>
      <vt:lpstr>Antenna Patterns &amp; Take Off Angle</vt:lpstr>
      <vt:lpstr>Yagi Transmit Lobes</vt:lpstr>
      <vt:lpstr>3D Yagi Transmit Lobes</vt:lpstr>
      <vt:lpstr>Take Off and Arrival Angles</vt:lpstr>
      <vt:lpstr>Take Off and ARRIVAL Angles</vt:lpstr>
      <vt:lpstr>Take Off Angle and Height</vt:lpstr>
      <vt:lpstr>HFTA (HF Terrain Assessment)   The Plot Area</vt:lpstr>
      <vt:lpstr>Take Off Angle and Height</vt:lpstr>
      <vt:lpstr>Take Off Angle Graph</vt:lpstr>
      <vt:lpstr>HFTA Take Off Angle Graph</vt:lpstr>
      <vt:lpstr>HFTA - Lobe</vt:lpstr>
      <vt:lpstr>HFTA Elevation Statistics</vt:lpstr>
      <vt:lpstr>HFTA – Lobe &amp; Statistics - EU</vt:lpstr>
      <vt:lpstr>HFTA – Lobe &amp; Statistics - AS</vt:lpstr>
      <vt:lpstr>HFTA – 30 vs 70 ft</vt:lpstr>
      <vt:lpstr>HFTA – 50-70-180</vt:lpstr>
      <vt:lpstr>HFTA – 50-70-180 at 11 degrees</vt:lpstr>
      <vt:lpstr>HFTA (HF Terrain Assessment)   Stacks</vt:lpstr>
      <vt:lpstr>HFTA – 70/140 ft Stack</vt:lpstr>
      <vt:lpstr>HFTA – 35/70 ft Stack to US</vt:lpstr>
      <vt:lpstr>HFTA – 35/70 ft Out of Phase</vt:lpstr>
      <vt:lpstr>HFTA (HF Terrain Assessment)   Terrain Effects</vt:lpstr>
      <vt:lpstr>Terrain effects</vt:lpstr>
      <vt:lpstr>Terrain effects</vt:lpstr>
      <vt:lpstr>Terrain effects</vt:lpstr>
      <vt:lpstr>Terrain effects</vt:lpstr>
      <vt:lpstr>Terrain effects</vt:lpstr>
      <vt:lpstr>N4XL to EU at 50 ft</vt:lpstr>
      <vt:lpstr>N4XL to SA at 50 ft</vt:lpstr>
      <vt:lpstr>N4XL to EU at 50 or 70</vt:lpstr>
      <vt:lpstr>N4XL to US at 50 or 70</vt:lpstr>
      <vt:lpstr>N4XL to EU at 50 or 70 ft on 10 mtrs</vt:lpstr>
      <vt:lpstr>Using HFTA</vt:lpstr>
      <vt:lpstr>Sources for Terrain data</vt:lpstr>
      <vt:lpstr>N6BV comments</vt:lpstr>
      <vt:lpstr>N6BV comments</vt:lpstr>
      <vt:lpstr>N6BV comments</vt:lpstr>
      <vt:lpstr>N6BV comments</vt:lpstr>
      <vt:lpstr>N6BV comments</vt:lpstr>
      <vt:lpstr>Summary</vt:lpstr>
      <vt:lpstr>A Parting Thought</vt:lpstr>
      <vt:lpstr>Questions?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Kevan Nason</dc:creator>
  <cp:lastModifiedBy>Frank</cp:lastModifiedBy>
  <cp:revision>179</cp:revision>
  <dcterms:created xsi:type="dcterms:W3CDTF">2017-05-07T22:54:26Z</dcterms:created>
  <dcterms:modified xsi:type="dcterms:W3CDTF">2017-12-27T13:22:08Z</dcterms:modified>
</cp:coreProperties>
</file>